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02" r:id="rId3"/>
    <p:sldId id="289" r:id="rId4"/>
    <p:sldId id="288" r:id="rId5"/>
    <p:sldId id="280" r:id="rId6"/>
    <p:sldId id="311" r:id="rId7"/>
    <p:sldId id="298" r:id="rId8"/>
    <p:sldId id="260" r:id="rId9"/>
    <p:sldId id="300" r:id="rId10"/>
    <p:sldId id="262" r:id="rId11"/>
    <p:sldId id="266" r:id="rId12"/>
    <p:sldId id="265" r:id="rId13"/>
    <p:sldId id="303" r:id="rId14"/>
    <p:sldId id="304" r:id="rId15"/>
    <p:sldId id="261" r:id="rId16"/>
    <p:sldId id="264" r:id="rId17"/>
    <p:sldId id="267" r:id="rId18"/>
    <p:sldId id="268" r:id="rId19"/>
    <p:sldId id="291" r:id="rId20"/>
    <p:sldId id="269" r:id="rId21"/>
    <p:sldId id="270" r:id="rId22"/>
    <p:sldId id="305" r:id="rId23"/>
    <p:sldId id="271" r:id="rId24"/>
    <p:sldId id="272" r:id="rId25"/>
    <p:sldId id="306" r:id="rId26"/>
    <p:sldId id="273" r:id="rId27"/>
    <p:sldId id="275" r:id="rId28"/>
    <p:sldId id="308" r:id="rId29"/>
    <p:sldId id="276" r:id="rId30"/>
    <p:sldId id="293" r:id="rId31"/>
    <p:sldId id="279" r:id="rId32"/>
    <p:sldId id="282" r:id="rId33"/>
    <p:sldId id="274" r:id="rId34"/>
    <p:sldId id="310" r:id="rId35"/>
    <p:sldId id="296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99FDC-8C81-4252-923B-05EB1B648D6A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9DF47-3230-4814-B4BC-756716926E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C116-01CF-41EA-95E5-9E494A733D8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BE7C9-2E56-487A-B9F9-0B4B2958AD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Sektory wykorzystania przestrzeni morskiej i ich wpływ na środowisko</a:t>
            </a:r>
            <a:br>
              <a:rPr lang="pl-PL" b="1" dirty="0" smtClean="0"/>
            </a:br>
            <a:r>
              <a:rPr lang="pl-PL" sz="2000" b="1" dirty="0" smtClean="0"/>
              <a:t>dr  Edward Wiśniewski </a:t>
            </a:r>
            <a:br>
              <a:rPr lang="pl-PL" sz="2000" b="1" dirty="0" smtClean="0"/>
            </a:br>
            <a:r>
              <a:rPr lang="pl-PL" sz="2000" b="1" dirty="0" smtClean="0"/>
              <a:t>  Regionalne Stowarzyszenie Turystyczno-Uzdrowiskowe </a:t>
            </a:r>
            <a:r>
              <a:rPr lang="pl-PL" sz="2000" b="1" smtClean="0"/>
              <a:t>w Kołobrzegu</a:t>
            </a:r>
            <a:endParaRPr lang="pl-PL" b="1" dirty="0"/>
          </a:p>
        </p:txBody>
      </p:sp>
      <p:pic>
        <p:nvPicPr>
          <p:cNvPr id="1026" name="Picture 2" descr="C:\Users\Edward\Desktop\pobrane (1)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92088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Transport morski – żegluga promowa</a:t>
            </a:r>
            <a:br>
              <a:rPr lang="pl-PL" b="1" dirty="0" smtClean="0"/>
            </a:br>
            <a:r>
              <a:rPr lang="pl-PL" b="1" dirty="0" smtClean="0"/>
              <a:t>Polska Żegluga Bałtycka S.A.</a:t>
            </a:r>
            <a:br>
              <a:rPr lang="pl-PL" b="1" dirty="0" smtClean="0"/>
            </a:br>
            <a:r>
              <a:rPr lang="pl-PL" b="1" dirty="0" smtClean="0"/>
              <a:t>Kołobrzeg  - Gdańsk - Świnoujście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pic>
        <p:nvPicPr>
          <p:cNvPr id="1026" name="Picture 2" descr="C:\Users\Edward\Desktop\nova-star-624x391.518e2d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5544616" cy="381642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588224" y="3050153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 promów pasażersko-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samochodowych: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-  m/f Wawel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-  m/f </a:t>
            </a:r>
            <a:r>
              <a:rPr lang="pl-PL" b="1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Baltivia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-  m/f  </a:t>
            </a:r>
            <a:r>
              <a:rPr lang="pl-PL" b="1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Mazovia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-  m/f Cracovia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-  m/f Nova Star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linie promowe: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-  Świnoujście – Ystad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- Gdańsk - </a:t>
            </a:r>
            <a:r>
              <a:rPr lang="pl-PL" b="1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Nyn</a:t>
            </a:r>
            <a:r>
              <a:rPr lang="pl-PL" b="1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ä</a:t>
            </a:r>
            <a:r>
              <a:rPr lang="pl-PL" b="1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shamn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Funkcja rybacka -rybołówstwo morskie</a:t>
            </a:r>
            <a:endParaRPr lang="pl-PL" b="1" dirty="0"/>
          </a:p>
        </p:txBody>
      </p:sp>
      <p:pic>
        <p:nvPicPr>
          <p:cNvPr id="1026" name="Picture 2" descr="C:\Users\Edward\Desktop\5f00ea5993952_o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00200"/>
            <a:ext cx="5832647" cy="452596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660232" y="2274838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2014   -  29.350 t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2015   -  30.754 t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2016   -  40.073 t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2017   -  33.268 t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2018   -  34.773 t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2019   -  35.079 t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2020   -  46.516 t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2021   -  40.994 t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Funkcja pasażerska: turystyka morska, jachting, rekreacja</a:t>
            </a:r>
            <a:endParaRPr lang="pl-PL" b="1" dirty="0"/>
          </a:p>
        </p:txBody>
      </p:sp>
      <p:pic>
        <p:nvPicPr>
          <p:cNvPr id="1026" name="Picture 2" descr="C:\Users\Edward\Desktop\500px-Kołobrzeg_Hafen_t_2011-07-26_by_Klugschnacker_in_Wikipedia-1-453x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4314825" cy="2857500"/>
          </a:xfrm>
          <a:prstGeom prst="rect">
            <a:avLst/>
          </a:prstGeom>
          <a:noFill/>
        </p:spPr>
      </p:pic>
      <p:pic>
        <p:nvPicPr>
          <p:cNvPr id="5" name="Picture 2" descr="C:\Users\Edward\Desktop\19983244652_5d19e10389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4248472" cy="216024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228184" y="4437112"/>
            <a:ext cx="27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2014   -  1.077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2015   -  1.170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2016   -  1.382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2017   -  1.268 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2018   -  1.402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2019   -  1.298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2020   -     834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2021   -     866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56176" y="1628800"/>
            <a:ext cx="2790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2014   -  227.109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2015   -  243.521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2016   -  316.007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2017   -  299.895 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2018   -  306.764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2019   -  316.468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2020   -  208.591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2021   -  279.013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84982"/>
          </a:xfrm>
        </p:spPr>
        <p:txBody>
          <a:bodyPr/>
          <a:lstStyle/>
          <a:p>
            <a:r>
              <a:rPr lang="pl-PL" b="1" dirty="0" smtClean="0"/>
              <a:t>Wędkarstwo morskie</a:t>
            </a:r>
            <a:endParaRPr lang="pl-PL" b="1" dirty="0"/>
          </a:p>
        </p:txBody>
      </p:sp>
      <p:pic>
        <p:nvPicPr>
          <p:cNvPr id="1026" name="Picture 2" descr="C:\Users\Edward\Desktop\wedk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4392488" cy="3960439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012160" y="227483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2014   -  27.576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2015   -  37.620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2016   -  33.203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2017   -  31.384 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2018   -  31.499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2019   -  30.733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2020   -    1.182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2021   -    4.666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Statystyka </a:t>
            </a:r>
            <a:r>
              <a:rPr lang="pl-PL" b="1" smtClean="0"/>
              <a:t>portu Kołobrzeg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Edward\Desktop\fotka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23200" cy="473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Zabudowa i infrastruktura brzegowa</a:t>
            </a:r>
            <a:br>
              <a:rPr lang="pl-PL" b="1" dirty="0" smtClean="0"/>
            </a:br>
            <a:r>
              <a:rPr lang="pl-PL" sz="1800" b="1" dirty="0" smtClean="0"/>
              <a:t>Spektakularne inwestycje: wejście do portu (2000-2010) – Hydrobudowa SA, poszerzenie plaż kołobrzeskich  o 40 m (</a:t>
            </a:r>
            <a:r>
              <a:rPr lang="pl-PL" sz="1800" b="1" dirty="0" err="1" smtClean="0"/>
              <a:t>refulacja</a:t>
            </a:r>
            <a:r>
              <a:rPr lang="pl-PL" sz="1800" b="1" dirty="0" smtClean="0"/>
              <a:t>, opaski, promenada Jana Szymańskiego ) </a:t>
            </a:r>
            <a:r>
              <a:rPr lang="pl-PL" sz="1800" baseline="300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/>
          </a:p>
        </p:txBody>
      </p:sp>
      <p:pic>
        <p:nvPicPr>
          <p:cNvPr id="3" name="Picture 2" descr="C:\Users\Edward\Desktop\pobrane (1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2857500" cy="4680520"/>
          </a:xfrm>
          <a:prstGeom prst="rect">
            <a:avLst/>
          </a:prstGeom>
          <a:noFill/>
        </p:spPr>
      </p:pic>
      <p:pic>
        <p:nvPicPr>
          <p:cNvPr id="4" name="Picture 2" descr="C:\Users\Edward\Desktop\kolobrzeg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3945632" cy="4679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pl-PL" b="1" smtClean="0"/>
              <a:t>Funkcja </a:t>
            </a:r>
            <a:r>
              <a:rPr lang="pl-PL" b="1" dirty="0" smtClean="0"/>
              <a:t>militarna</a:t>
            </a:r>
            <a:br>
              <a:rPr lang="pl-PL" b="1" dirty="0" smtClean="0"/>
            </a:br>
            <a:r>
              <a:rPr lang="pl-PL" sz="1800" b="1" dirty="0" smtClean="0"/>
              <a:t>Port wojenny, kutry torpedowe; stanowi bazę okrętów Marynarki Wojennej, którą zarządza  oddział logistyczny Komendy Portu Wojennego Świnoujście. 31.12.2006. rozformowano Komendę Portu Wojennego Kołobrzeg</a:t>
            </a:r>
            <a:endParaRPr lang="pl-PL" b="1" dirty="0"/>
          </a:p>
        </p:txBody>
      </p:sp>
      <p:pic>
        <p:nvPicPr>
          <p:cNvPr id="1026" name="Picture 2" descr="C:\Users\Edward\Desktop\21_kolobrzeg_okrety_wojskow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988840"/>
            <a:ext cx="8046156" cy="4137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II. Sektory oddalone od Kołobrzegu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sz="4000" dirty="0" smtClean="0"/>
              <a:t>1. Energetyka wiatrowa</a:t>
            </a:r>
          </a:p>
          <a:p>
            <a:pPr>
              <a:buNone/>
            </a:pPr>
            <a:r>
              <a:rPr lang="pl-PL" sz="4000" dirty="0" smtClean="0"/>
              <a:t> 2. Wydobycie ropy naftowej i gazu</a:t>
            </a:r>
          </a:p>
          <a:p>
            <a:pPr>
              <a:buNone/>
            </a:pPr>
            <a:r>
              <a:rPr lang="pl-PL" sz="4000" dirty="0" smtClean="0"/>
              <a:t> 3. Rurociągi i kable energetyczne</a:t>
            </a:r>
          </a:p>
          <a:p>
            <a:pPr>
              <a:buNone/>
            </a:pPr>
            <a:r>
              <a:rPr lang="pl-PL" sz="4000" dirty="0" smtClean="0"/>
              <a:t> 4. Zanieczyszczenia przemysłowe</a:t>
            </a:r>
          </a:p>
          <a:p>
            <a:pPr>
              <a:buNone/>
            </a:pPr>
            <a:r>
              <a:rPr lang="pl-PL" sz="4000" dirty="0" smtClean="0"/>
              <a:t> 5. Zanieczyszczenia rolnicze</a:t>
            </a:r>
            <a:endParaRPr lang="pl-PL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pl-PL" b="1" dirty="0" smtClean="0"/>
              <a:t>Farmy wiatrowe na Bałtyku</a:t>
            </a:r>
            <a:br>
              <a:rPr lang="pl-PL" b="1" dirty="0" smtClean="0"/>
            </a:br>
            <a:r>
              <a:rPr lang="pl-PL" sz="1800" b="1" dirty="0" smtClean="0"/>
              <a:t>Sektor </a:t>
            </a:r>
            <a:r>
              <a:rPr lang="pl-PL" sz="1800" b="1" dirty="0" err="1" smtClean="0"/>
              <a:t>offshare</a:t>
            </a:r>
            <a:r>
              <a:rPr lang="pl-PL" sz="1800" b="1" dirty="0" smtClean="0"/>
              <a:t> wind. Pierwsze w Danii w 1991 roku. W Polsce bardzo dobre warunki wiatrowe i lokalizacyjne na Bałtyku. Inwestycje: </a:t>
            </a:r>
            <a:r>
              <a:rPr lang="pl-PL" sz="1800" b="1" u="sng" dirty="0" smtClean="0"/>
              <a:t>Grupa PGE</a:t>
            </a:r>
            <a:r>
              <a:rPr lang="pl-PL" sz="1800" b="1" dirty="0" smtClean="0"/>
              <a:t> realizuje 3 projekty – </a:t>
            </a:r>
            <a:r>
              <a:rPr lang="pl-PL" sz="1800" b="1" dirty="0" err="1" smtClean="0"/>
              <a:t>Baltica</a:t>
            </a:r>
            <a:r>
              <a:rPr lang="pl-PL" sz="1800" b="1" dirty="0" smtClean="0"/>
              <a:t> 2, </a:t>
            </a:r>
            <a:r>
              <a:rPr lang="pl-PL" sz="1800" b="1" dirty="0" err="1" smtClean="0"/>
              <a:t>Baltica</a:t>
            </a:r>
            <a:r>
              <a:rPr lang="pl-PL" sz="1800" b="1" dirty="0" smtClean="0"/>
              <a:t> 3 i </a:t>
            </a:r>
            <a:r>
              <a:rPr lang="pl-PL" sz="1800" b="1" dirty="0" err="1" smtClean="0"/>
              <a:t>Baltica</a:t>
            </a:r>
            <a:r>
              <a:rPr lang="pl-PL" sz="1800" b="1" dirty="0" smtClean="0"/>
              <a:t> 1 (w 2026/2027 roku moc 3,5 GW), </a:t>
            </a:r>
            <a:r>
              <a:rPr lang="pl-PL" sz="1800" b="1" u="sng" dirty="0" smtClean="0"/>
              <a:t>Grupa Orlen </a:t>
            </a:r>
            <a:r>
              <a:rPr lang="pl-PL" sz="1800" b="1" dirty="0" smtClean="0"/>
              <a:t>+ Lotos i </a:t>
            </a:r>
            <a:r>
              <a:rPr lang="pl-PL" sz="1800" b="1" dirty="0" err="1" smtClean="0"/>
              <a:t>PGNiG</a:t>
            </a:r>
            <a:r>
              <a:rPr lang="pl-PL" sz="1800" b="1" dirty="0" smtClean="0"/>
              <a:t> (1,2 GW) oraz port obsługi farm wiatrowych w Świnoujściu; podmiot prywatny </a:t>
            </a:r>
            <a:r>
              <a:rPr lang="pl-PL" sz="1800" b="1" dirty="0" err="1" smtClean="0"/>
              <a:t>Polenergia</a:t>
            </a:r>
            <a:r>
              <a:rPr lang="pl-PL" sz="1800" b="1" dirty="0" smtClean="0"/>
              <a:t> + norweski </a:t>
            </a:r>
            <a:r>
              <a:rPr lang="pl-PL" sz="1800" b="1" dirty="0" err="1" smtClean="0"/>
              <a:t>Equinor</a:t>
            </a:r>
            <a:r>
              <a:rPr lang="pl-PL" sz="1800" b="1" dirty="0" smtClean="0"/>
              <a:t> projektuje farmy Bałtyk I, II i III ( 3GW).</a:t>
            </a:r>
            <a:br>
              <a:rPr lang="pl-PL" sz="1800" b="1" dirty="0" smtClean="0"/>
            </a:br>
            <a:endParaRPr lang="pl-PL" sz="1800" b="1" dirty="0"/>
          </a:p>
        </p:txBody>
      </p:sp>
      <p:pic>
        <p:nvPicPr>
          <p:cNvPr id="1026" name="Picture 2" descr="C:\Users\Edward\Desktop\0951131a6f769db1147509e8ac9abf4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13690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Lokalizacja farm wiatrowych </a:t>
            </a:r>
            <a:br>
              <a:rPr lang="pl-PL" b="1" dirty="0" smtClean="0"/>
            </a:br>
            <a:r>
              <a:rPr lang="pl-PL" b="1" dirty="0" smtClean="0"/>
              <a:t>na Południowym Bałtyku</a:t>
            </a:r>
            <a:endParaRPr lang="pl-PL" b="1" dirty="0"/>
          </a:p>
        </p:txBody>
      </p:sp>
      <p:pic>
        <p:nvPicPr>
          <p:cNvPr id="1026" name="Picture 2" descr="C:\Users\Edward\Desktop\images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91276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080120"/>
          </a:xfrm>
        </p:spPr>
        <p:txBody>
          <a:bodyPr/>
          <a:lstStyle/>
          <a:p>
            <a:r>
              <a:rPr lang="pl-PL" b="1" dirty="0" smtClean="0"/>
              <a:t>Plan prezentacji 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 l="18861" t="20029" r="22471" b="9585"/>
          <a:stretch/>
        </p:blipFill>
        <p:spPr>
          <a:xfrm>
            <a:off x="467544" y="4409488"/>
            <a:ext cx="1694457" cy="24485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 l="17171" t="19941" r="22373" b="9876"/>
          <a:stretch/>
        </p:blipFill>
        <p:spPr>
          <a:xfrm>
            <a:off x="1619672" y="2204864"/>
            <a:ext cx="1490775" cy="20844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 l="16994" t="21194" r="22475" b="9722"/>
          <a:stretch/>
        </p:blipFill>
        <p:spPr>
          <a:xfrm>
            <a:off x="4644008" y="1484784"/>
            <a:ext cx="1503777" cy="20671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 l="19431" t="20273" r="21601" b="9715"/>
          <a:stretch/>
        </p:blipFill>
        <p:spPr>
          <a:xfrm>
            <a:off x="5796136" y="3645024"/>
            <a:ext cx="1603099" cy="2292471"/>
          </a:xfrm>
          <a:prstGeom prst="rect">
            <a:avLst/>
          </a:prstGeom>
        </p:spPr>
      </p:pic>
      <p:sp>
        <p:nvSpPr>
          <p:cNvPr id="8" name="Rectangle 66"/>
          <p:cNvSpPr>
            <a:spLocks noGrp="1"/>
          </p:cNvSpPr>
          <p:nvPr>
            <p:ph type="subTitle" idx="1"/>
          </p:nvPr>
        </p:nvSpPr>
        <p:spPr>
          <a:xfrm>
            <a:off x="3995936" y="5805264"/>
            <a:ext cx="4608314" cy="647924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43194" tIns="43194" rIns="43194" bIns="43194" rtlCol="0" anchor="ctr">
            <a:normAutofit fontScale="77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Ograniczenie do „wybrzeża kołobrzeskiego”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547664" y="4797152"/>
            <a:ext cx="1821896" cy="105942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75900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Sektory około-</a:t>
            </a:r>
            <a:b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kołobrzeskie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2483768" y="2636912"/>
            <a:ext cx="1821896" cy="105942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75900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Sektory oddalone od Kołobrzegu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652120" y="1844824"/>
            <a:ext cx="1821896" cy="105942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75900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Pozostałe segmenty</a:t>
            </a:r>
            <a:r>
              <a:rPr kumimoji="0" lang="pl-PL" sz="1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morskie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6804248" y="4149080"/>
            <a:ext cx="1821896" cy="105942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75900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Konflikty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zgodności między sektorami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1403648" y="3284984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2915816" y="2060848"/>
            <a:ext cx="19442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5724128" y="3068960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Wydobycie ropy naftowej i gazu</a:t>
            </a:r>
            <a:br>
              <a:rPr lang="pl-PL" b="1" dirty="0" smtClean="0"/>
            </a:br>
            <a:r>
              <a:rPr lang="pl-PL" sz="1600" b="1" dirty="0" smtClean="0"/>
              <a:t>Górnictwem morskim zajmuje się Lotos Petrobaltic; działa w wschodniej części WSE Polski. Złoża B3 i B8. Platformy 70 m: część top </a:t>
            </a:r>
            <a:r>
              <a:rPr lang="pl-PL" sz="1600" b="1" dirty="0" err="1" smtClean="0"/>
              <a:t>drive</a:t>
            </a:r>
            <a:r>
              <a:rPr lang="pl-PL" sz="1600" b="1" dirty="0" smtClean="0"/>
              <a:t> (świdry, rury) i odwierty. Polska ropa i gaz są na głębokości 2,2 km</a:t>
            </a:r>
            <a:endParaRPr lang="pl-PL" b="1" dirty="0"/>
          </a:p>
        </p:txBody>
      </p:sp>
      <p:pic>
        <p:nvPicPr>
          <p:cNvPr id="1026" name="Picture 2" descr="C:\Users\Edward\Desktop\platforma-lot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826521" cy="4709120"/>
          </a:xfrm>
          <a:prstGeom prst="rect">
            <a:avLst/>
          </a:prstGeom>
          <a:noFill/>
        </p:spPr>
      </p:pic>
      <p:pic>
        <p:nvPicPr>
          <p:cNvPr id="3" name="Picture 2" descr="C:\Users\Edward\Desktop\1152041-Na-zlozu-B-3-na-ktorym-pracuje-platforma-Baltic-Beta-ropa-znajduje-sie-na-glebokosci-ok-15-tys-m-pod-dnem-Morza-Baltyckie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960440" cy="4680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Rurociągi i kable energetyczne</a:t>
            </a:r>
            <a:br>
              <a:rPr lang="pl-PL" b="1" dirty="0" smtClean="0"/>
            </a:br>
            <a:r>
              <a:rPr lang="pl-PL" sz="1800" b="1" dirty="0" smtClean="0"/>
              <a:t>1.X.2022. gazociąg </a:t>
            </a:r>
            <a:r>
              <a:rPr lang="pl-PL" sz="1800" b="1" dirty="0" err="1" smtClean="0"/>
              <a:t>Baltic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Pipe</a:t>
            </a:r>
            <a:r>
              <a:rPr lang="pl-PL" sz="1800" b="1" dirty="0" smtClean="0"/>
              <a:t> (900 km): docelowa moc przesyłowa w kierunku Polski – ok. 10 mld </a:t>
            </a:r>
            <a:r>
              <a:rPr lang="pl-PL" sz="1800" dirty="0" smtClean="0"/>
              <a:t>m</a:t>
            </a:r>
            <a:r>
              <a:rPr lang="pl-PL" sz="1800" baseline="30000" dirty="0" smtClean="0"/>
              <a:t>3   </a:t>
            </a:r>
            <a:r>
              <a:rPr lang="pl-PL" sz="1800" b="1" dirty="0" smtClean="0"/>
              <a:t>rocznie. Gazociąg Północny (</a:t>
            </a:r>
            <a:r>
              <a:rPr lang="pl-PL" sz="1800" b="1" dirty="0" err="1" smtClean="0"/>
              <a:t>Nord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Stream</a:t>
            </a:r>
            <a:r>
              <a:rPr lang="pl-PL" sz="1800" b="1" dirty="0" smtClean="0"/>
              <a:t> 1) z Wyborga do Greifswaldu: długość 1222 </a:t>
            </a:r>
            <a:r>
              <a:rPr lang="pl-PL" sz="1800" b="1" dirty="0" err="1" smtClean="0"/>
              <a:t>km</a:t>
            </a:r>
            <a:r>
              <a:rPr lang="pl-PL" sz="1800" b="1" dirty="0" smtClean="0"/>
              <a:t>. 26.IX.2022. stwierdzono wycieki. Sabotaż ? </a:t>
            </a:r>
            <a:r>
              <a:rPr lang="pl-PL" sz="1800" b="1" dirty="0" err="1" smtClean="0"/>
              <a:t>Harmony</a:t>
            </a:r>
            <a:r>
              <a:rPr lang="pl-PL" sz="1800" b="1" dirty="0" smtClean="0"/>
              <a:t> Link – kabel podwodny Polska-Litwa.</a:t>
            </a:r>
            <a:br>
              <a:rPr lang="pl-PL" sz="1800" b="1" dirty="0" smtClean="0"/>
            </a:br>
            <a:endParaRPr lang="pl-PL" sz="1800" b="1" dirty="0"/>
          </a:p>
        </p:txBody>
      </p:sp>
      <p:pic>
        <p:nvPicPr>
          <p:cNvPr id="1026" name="Picture 2" descr="C:\Users\Edward\Desktop\z28988109AMP,Gazociag-Nord-Stream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816424" cy="2692896"/>
          </a:xfrm>
          <a:prstGeom prst="rect">
            <a:avLst/>
          </a:prstGeom>
          <a:noFill/>
        </p:spPr>
      </p:pic>
      <p:pic>
        <p:nvPicPr>
          <p:cNvPr id="3" name="Picture 2" descr="C:\Users\Edward\Desktop\Infrastruktura-Bałtyk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737992" cy="2664296"/>
          </a:xfrm>
          <a:prstGeom prst="rect">
            <a:avLst/>
          </a:prstGeom>
          <a:noFill/>
        </p:spPr>
      </p:pic>
      <p:pic>
        <p:nvPicPr>
          <p:cNvPr id="4" name="Picture 2" descr="C:\Users\Edward\Desktop\Nord-Stream-Castoro-S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869160"/>
            <a:ext cx="4320480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Rurociąg </a:t>
            </a:r>
            <a:r>
              <a:rPr lang="pl-PL" b="1" dirty="0" err="1" smtClean="0"/>
              <a:t>Nord</a:t>
            </a:r>
            <a:r>
              <a:rPr lang="pl-PL" b="1" dirty="0" smtClean="0"/>
              <a:t> </a:t>
            </a:r>
            <a:r>
              <a:rPr lang="pl-PL" b="1" dirty="0" err="1" smtClean="0"/>
              <a:t>Stream</a:t>
            </a:r>
            <a:r>
              <a:rPr lang="pl-PL" b="1" dirty="0" smtClean="0"/>
              <a:t> I </a:t>
            </a:r>
            <a:r>
              <a:rPr lang="pl-PL" b="1" dirty="0" err="1" smtClean="0"/>
              <a:t>i</a:t>
            </a:r>
            <a:r>
              <a:rPr lang="pl-PL" b="1" dirty="0" smtClean="0"/>
              <a:t> II</a:t>
            </a:r>
            <a:endParaRPr lang="pl-PL" b="1" dirty="0"/>
          </a:p>
        </p:txBody>
      </p:sp>
      <p:pic>
        <p:nvPicPr>
          <p:cNvPr id="1026" name="Picture 2" descr="C:\Users\Edward\Desktop\Mapa-miejsc-uszkodzen-gazociągów-NS1-i-NS2-750_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788" y="1600200"/>
            <a:ext cx="58224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42617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Zanieczyszczenia przemysłowe i statkowe</a:t>
            </a:r>
            <a:br>
              <a:rPr lang="pl-PL" sz="3600" b="1" dirty="0" smtClean="0"/>
            </a:br>
            <a:r>
              <a:rPr lang="pl-PL" sz="1600" b="1" dirty="0" smtClean="0"/>
              <a:t>Ok. 10% wszystkich węglowodorów olejowych pochodzi z nielegalnych zrzutów ze statków. Poprzez rzeki ścieki komunalne, zanieczyszczenia przemysłowe, pestycydy, detergenty. Ustawa o odbiorze odpadów ze statków z 2002 roku. Konwencja </a:t>
            </a:r>
            <a:r>
              <a:rPr lang="pl-PL" sz="1600" b="1" dirty="0" err="1" smtClean="0"/>
              <a:t>Marpol</a:t>
            </a:r>
            <a:r>
              <a:rPr lang="pl-PL" sz="1600" b="1" smtClean="0"/>
              <a:t> 73/78.</a:t>
            </a:r>
            <a:endParaRPr lang="pl-PL" sz="3600" b="1" dirty="0"/>
          </a:p>
        </p:txBody>
      </p:sp>
      <p:pic>
        <p:nvPicPr>
          <p:cNvPr id="1026" name="Picture 2" descr="C:\Users\Edward\Desktop\Zanieczyszczenie-Morza-Baltyckie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312368" cy="2232248"/>
          </a:xfrm>
          <a:prstGeom prst="rect">
            <a:avLst/>
          </a:prstGeom>
          <a:noFill/>
        </p:spPr>
      </p:pic>
      <p:pic>
        <p:nvPicPr>
          <p:cNvPr id="3" name="Picture 2" descr="C:\Users\Edward\Desktop\rys-mor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283075" cy="3960439"/>
          </a:xfrm>
          <a:prstGeom prst="rect">
            <a:avLst/>
          </a:prstGeom>
          <a:noFill/>
        </p:spPr>
      </p:pic>
      <p:pic>
        <p:nvPicPr>
          <p:cNvPr id="4" name="Picture 2" descr="C:\Users\Edward\Desktop\Fkhf9Q0WIAAtqDI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3429000" cy="2283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Zanieczyszczenia rolnicze Bałtyku</a:t>
            </a:r>
            <a:br>
              <a:rPr lang="pl-PL" b="1" dirty="0" smtClean="0"/>
            </a:br>
            <a:r>
              <a:rPr lang="pl-PL" sz="1600" b="1" dirty="0" smtClean="0"/>
              <a:t>W zlewni Bałtyku stosowane są nawozy chemiczne i organiczne oraz pestycydy. Z pól do rzek spływają miogeny: związki azotu i fosforu oraz BZT5. Prowadzi to do eutrofizacji. W efekcie sinice, </a:t>
            </a:r>
            <a:r>
              <a:rPr lang="pl-PL" sz="1600" b="1" smtClean="0"/>
              <a:t>dywany glonowe.</a:t>
            </a:r>
            <a:endParaRPr lang="pl-PL" b="1" dirty="0"/>
          </a:p>
        </p:txBody>
      </p:sp>
      <p:pic>
        <p:nvPicPr>
          <p:cNvPr id="1026" name="Picture 2" descr="C:\Users\Edward\Desktop\image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857105" cy="2304255"/>
          </a:xfrm>
          <a:prstGeom prst="rect">
            <a:avLst/>
          </a:prstGeom>
          <a:noFill/>
        </p:spPr>
      </p:pic>
      <p:pic>
        <p:nvPicPr>
          <p:cNvPr id="3" name="Picture 2" descr="C:\Users\Edward\Desktop\images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312368" cy="2232248"/>
          </a:xfrm>
          <a:prstGeom prst="rect">
            <a:avLst/>
          </a:prstGeom>
          <a:noFill/>
        </p:spPr>
      </p:pic>
      <p:pic>
        <p:nvPicPr>
          <p:cNvPr id="4" name="Picture 2" descr="C:\Users\Edward\Desktop\pobrane (1)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3672408" cy="2204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Glonowe dywany na Bałtyku</a:t>
            </a:r>
            <a:endParaRPr lang="pl-PL" b="1" dirty="0"/>
          </a:p>
        </p:txBody>
      </p:sp>
      <p:pic>
        <p:nvPicPr>
          <p:cNvPr id="1026" name="Picture 2" descr="C:\Users\Edward\Desktop\17127255_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632848" cy="439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III. Pozostałe segmenty/problemy Bałtyku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 </a:t>
            </a:r>
            <a:r>
              <a:rPr lang="pl-PL" sz="4000" dirty="0" smtClean="0"/>
              <a:t>1.  Akwakultura</a:t>
            </a:r>
          </a:p>
          <a:p>
            <a:pPr>
              <a:buNone/>
            </a:pPr>
            <a:r>
              <a:rPr lang="pl-PL" sz="4000" dirty="0" smtClean="0"/>
              <a:t>  2.  Morskie obszary chronione</a:t>
            </a:r>
          </a:p>
          <a:p>
            <a:pPr>
              <a:buNone/>
            </a:pPr>
            <a:r>
              <a:rPr lang="pl-PL" sz="4000" dirty="0" smtClean="0"/>
              <a:t>  3.  Broń chemiczna na dnie morza</a:t>
            </a:r>
          </a:p>
          <a:p>
            <a:pPr>
              <a:buNone/>
            </a:pPr>
            <a:r>
              <a:rPr lang="pl-PL" sz="4000" dirty="0" smtClean="0"/>
              <a:t>  4.  Zmiany klimatu</a:t>
            </a:r>
            <a:endParaRPr lang="pl-PL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Akwakultura</a:t>
            </a:r>
            <a:endParaRPr lang="pl-PL" b="1" dirty="0"/>
          </a:p>
        </p:txBody>
      </p:sp>
      <p:pic>
        <p:nvPicPr>
          <p:cNvPr id="1026" name="Picture 2" descr="C:\Users\Edward\Desktop\892f3792-1094-4b1d-910a-bd94efab348b_f1600x768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754760" cy="2088232"/>
          </a:xfrm>
          <a:prstGeom prst="rect">
            <a:avLst/>
          </a:prstGeom>
          <a:noFill/>
        </p:spPr>
      </p:pic>
      <p:pic>
        <p:nvPicPr>
          <p:cNvPr id="3" name="Picture 2" descr="C:\Users\Edward\Desktop\p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2925763" cy="2014537"/>
          </a:xfrm>
          <a:prstGeom prst="rect">
            <a:avLst/>
          </a:prstGeom>
          <a:noFill/>
        </p:spPr>
      </p:pic>
      <p:pic>
        <p:nvPicPr>
          <p:cNvPr id="4" name="Picture 2" descr="C:\Users\Edward\Desktop\max_Zdj_1_Odmiany_akwakultu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789040"/>
            <a:ext cx="6858000" cy="306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Akwakultura</a:t>
            </a:r>
            <a:br>
              <a:rPr lang="pl-PL" b="1" dirty="0" smtClean="0"/>
            </a:br>
            <a:r>
              <a:rPr lang="pl-PL" sz="1600" b="1" dirty="0" smtClean="0"/>
              <a:t>Bardzo ważne jest, aby było zrównoważone rybołówstwo (hodowla nie kosztem rybaków).</a:t>
            </a:r>
            <a:br>
              <a:rPr lang="pl-PL" sz="1600" b="1" dirty="0" smtClean="0"/>
            </a:br>
            <a:r>
              <a:rPr lang="pl-PL" sz="1600" b="1" dirty="0" smtClean="0"/>
              <a:t>Duża ingerencja Unii Europejskiej : kwoty połowowe, likwidacja kutrów rybackich, dotacje na akwakulturę.</a:t>
            </a:r>
            <a:endParaRPr lang="pl-PL" b="1" dirty="0"/>
          </a:p>
        </p:txBody>
      </p:sp>
      <p:pic>
        <p:nvPicPr>
          <p:cNvPr id="1026" name="Picture 2" descr="C:\Users\Edward\Desktop\max_Zdj_2_Akwaponika_polaczenie_akwakultury_z_uprawa_rosl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824831"/>
            <a:ext cx="4824535" cy="4076700"/>
          </a:xfrm>
          <a:prstGeom prst="rect">
            <a:avLst/>
          </a:prstGeom>
          <a:noFill/>
        </p:spPr>
      </p:pic>
      <p:pic>
        <p:nvPicPr>
          <p:cNvPr id="3" name="Picture 2" descr="C:\Users\Edward\Desktop\istockphoto-1360163565-612x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295232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Morskie obszary chronione</a:t>
            </a:r>
            <a:br>
              <a:rPr lang="pl-PL" b="1" dirty="0" smtClean="0"/>
            </a:br>
            <a:r>
              <a:rPr lang="pl-PL" sz="1600" b="1" dirty="0" smtClean="0"/>
              <a:t>Dwie ustawy o ochronie przyrody . Parki narodowe, krajowe, rezerwaty przyrody pokrywają ok. 24% polskich wód Bałtyku. Natura 2000. Konwencja Helsińska z 1992 roku o ochronie obszaru Bałtyku. Bałtycki Plan Działania  BSPA (</a:t>
            </a:r>
            <a:r>
              <a:rPr lang="pl-PL" sz="1600" b="1" dirty="0" err="1" smtClean="0"/>
              <a:t>Baltic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Sea</a:t>
            </a:r>
            <a:r>
              <a:rPr lang="pl-PL" sz="1600" b="1" dirty="0" smtClean="0"/>
              <a:t> Action Plan) :(mapy dna, listy siedlisk). Korytarze ekologiczne </a:t>
            </a:r>
            <a:r>
              <a:rPr lang="pl-PL" sz="1600" b="1" dirty="0" err="1" smtClean="0"/>
              <a:t>Helcom</a:t>
            </a:r>
            <a:r>
              <a:rPr lang="pl-PL" sz="1600" b="1" dirty="0" smtClean="0"/>
              <a:t> MPA.</a:t>
            </a:r>
            <a:br>
              <a:rPr lang="pl-PL" sz="1600" b="1" dirty="0" smtClean="0"/>
            </a:br>
            <a:endParaRPr lang="pl-PL" b="1" dirty="0"/>
          </a:p>
        </p:txBody>
      </p:sp>
      <p:pic>
        <p:nvPicPr>
          <p:cNvPr id="1026" name="Picture 2" descr="C:\Users\Edward\Desktop\dz_03-2010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3096344" cy="1872208"/>
          </a:xfrm>
          <a:prstGeom prst="rect">
            <a:avLst/>
          </a:prstGeom>
          <a:noFill/>
        </p:spPr>
      </p:pic>
      <p:pic>
        <p:nvPicPr>
          <p:cNvPr id="3" name="Picture 2" descr="C:\Users\Edward\Desktop\pobrane (1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384376" cy="2088232"/>
          </a:xfrm>
          <a:prstGeom prst="rect">
            <a:avLst/>
          </a:prstGeom>
          <a:noFill/>
        </p:spPr>
      </p:pic>
      <p:pic>
        <p:nvPicPr>
          <p:cNvPr id="4" name="Picture 2" descr="C:\Users\Edward\Desktop\ochron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7620000" cy="215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Morze Bałtyckie</a:t>
            </a:r>
            <a:endParaRPr lang="pl-PL" b="1" dirty="0"/>
          </a:p>
        </p:txBody>
      </p:sp>
      <p:pic>
        <p:nvPicPr>
          <p:cNvPr id="1026" name="Picture 2" descr="C:\Users\Edward\Desktop\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56792"/>
            <a:ext cx="4824535" cy="550120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724128" y="27809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16216" y="1484784"/>
            <a:ext cx="1296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415 km</a:t>
            </a:r>
            <a:r>
              <a:rPr lang="pl-PL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8,1 tys. km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 promili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250 rzek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 państw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Broń chemiczna na dnie morza</a:t>
            </a:r>
            <a:endParaRPr lang="pl-PL" b="1" dirty="0"/>
          </a:p>
        </p:txBody>
      </p:sp>
      <p:pic>
        <p:nvPicPr>
          <p:cNvPr id="1026" name="Picture 2" descr="C:\Users\Edward\Desktop\mapa-stref-zrzutu-broni-chemicznej-na-dnie-baltyk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pl-PL" b="1" dirty="0" smtClean="0"/>
              <a:t>Zmiany klimatu</a:t>
            </a:r>
            <a:br>
              <a:rPr lang="pl-PL" b="1" dirty="0" smtClean="0"/>
            </a:br>
            <a:r>
              <a:rPr lang="pl-PL" sz="1600" b="1" dirty="0" smtClean="0"/>
              <a:t>Działalność człowieka doprowadziła do ogrzania atmosfery, wód i lądów. Bałtyk jest morzem płytkim, mało słonym, zamkniętym. Zaobserwowano wzrost średniej temperatury w krajach bałtyckich o 0,08 C, a wody w Bałtyku o 1,5 C. Ponadto zauważa się wezbranie wód w Bałtyku.</a:t>
            </a:r>
            <a:endParaRPr lang="pl-PL" b="1" dirty="0"/>
          </a:p>
        </p:txBody>
      </p:sp>
      <p:pic>
        <p:nvPicPr>
          <p:cNvPr id="1026" name="Picture 2" descr="C:\Users\Edward\Desktop\AdobeStock_327821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2520280" cy="2376264"/>
          </a:xfrm>
          <a:prstGeom prst="rect">
            <a:avLst/>
          </a:prstGeom>
          <a:noFill/>
        </p:spPr>
      </p:pic>
      <p:pic>
        <p:nvPicPr>
          <p:cNvPr id="3" name="Picture 2" descr="C:\Users\Edward\Desktop\b4615943-38ea-4fd2-87a3-850fdc8519f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36912"/>
            <a:ext cx="4273550" cy="3440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Wpływ zmian klimatu na sektory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3387824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SEKTOR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SKUTKI ZMIAN KLIMATU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KONSEKWENCJE DLA SEKTORA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Turystyka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Wzrost temperatury,</a:t>
                      </a:r>
                      <a:r>
                        <a:rPr lang="pl-PL" baseline="0" dirty="0" smtClean="0"/>
                        <a:t> większe opady, wzrost zrzutu </a:t>
                      </a:r>
                      <a:r>
                        <a:rPr lang="pl-PL" baseline="0" dirty="0" err="1" smtClean="0"/>
                        <a:t>biogenów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Dłuższy sezon turystów, wzrost ilości sinic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Infrastruktura</a:t>
                      </a:r>
                      <a:r>
                        <a:rPr lang="pl-PL" baseline="0" dirty="0" smtClean="0"/>
                        <a:t> brzegowa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Sztormy powodujące erozje brzegów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Dodatkowe umocnienia</a:t>
                      </a:r>
                      <a:r>
                        <a:rPr lang="pl-PL" baseline="0" dirty="0" smtClean="0"/>
                        <a:t> brzegów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Wydobycie</a:t>
                      </a:r>
                      <a:r>
                        <a:rPr lang="pl-PL" baseline="0" dirty="0" smtClean="0"/>
                        <a:t> piasku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Zwiększona erozja brzegów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Wzrost popytu na piasek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Rybołówstwo</a:t>
                      </a:r>
                      <a:r>
                        <a:rPr lang="pl-PL" baseline="0" dirty="0" smtClean="0"/>
                        <a:t> </a:t>
                      </a:r>
                    </a:p>
                    <a:p>
                      <a:r>
                        <a:rPr lang="pl-PL" baseline="0" dirty="0" smtClean="0"/>
                        <a:t>i akwakultura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Większe opady, mniej zakwitów glonów, zmiany</a:t>
                      </a:r>
                      <a:r>
                        <a:rPr lang="pl-PL" baseline="0" dirty="0" smtClean="0"/>
                        <a:t> zasolenia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Zanikanie</a:t>
                      </a:r>
                      <a:r>
                        <a:rPr lang="pl-PL" baseline="0" dirty="0" smtClean="0"/>
                        <a:t> gatunków morskich, rozwój słodko- wodnych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mtClean="0"/>
                        <a:t>Morskie obszary chronione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Zmiany przepływów, zasolenia i struktury planktonu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Ochrona ekosystemu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Zanieczyszczenia </a:t>
                      </a:r>
                    </a:p>
                    <a:p>
                      <a:r>
                        <a:rPr lang="pl-PL" dirty="0" smtClean="0"/>
                        <a:t>przemysłowe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Wzrost wchłaniania metali przez organizmy żywe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Oddziaływanie na ekosystem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Rolnictwo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Wzrost zrzutów </a:t>
                      </a:r>
                      <a:r>
                        <a:rPr lang="pl-PL" dirty="0" err="1" smtClean="0"/>
                        <a:t>biogenów</a:t>
                      </a:r>
                      <a:r>
                        <a:rPr lang="pl-PL" dirty="0" smtClean="0"/>
                        <a:t> do morza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Zwiększona eutrofizacja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pl-PL" b="1" dirty="0" smtClean="0"/>
              <a:t>IV. Konflikty i zgodność pomiędzy sektorami (korelacje)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69" cy="499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939"/>
                <a:gridCol w="696939"/>
                <a:gridCol w="704698"/>
                <a:gridCol w="689181"/>
                <a:gridCol w="696939"/>
                <a:gridCol w="696939"/>
                <a:gridCol w="696939"/>
                <a:gridCol w="696939"/>
                <a:gridCol w="696939"/>
                <a:gridCol w="696939"/>
                <a:gridCol w="696939"/>
                <a:gridCol w="696939"/>
              </a:tblGrid>
              <a:tr h="416429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ŻEG</a:t>
                      </a:r>
                      <a:endParaRPr lang="pl-PL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TUR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R-G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RUR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WOJ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INFR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ŻWIR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RYB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AKW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MPA</a:t>
                      </a:r>
                      <a:endParaRPr lang="pl-PL" dirty="0"/>
                    </a:p>
                  </a:txBody>
                  <a:tcPr/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FAR</a:t>
                      </a:r>
                      <a:endParaRPr lang="pl-PL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ŻEG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TUR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R-G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RUR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WOJ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INFR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ŻWIR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RYB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642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AKW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073" name="AutoShape 1"/>
          <p:cNvSpPr>
            <a:spLocks noChangeShapeType="1"/>
          </p:cNvSpPr>
          <p:nvPr/>
        </p:nvSpPr>
        <p:spPr bwMode="auto">
          <a:xfrm>
            <a:off x="288925" y="896938"/>
            <a:ext cx="5380038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4" name="AutoShape 2"/>
          <p:cNvSpPr>
            <a:spLocks noChangeShapeType="1"/>
          </p:cNvSpPr>
          <p:nvPr/>
        </p:nvSpPr>
        <p:spPr bwMode="auto">
          <a:xfrm>
            <a:off x="2857500" y="836613"/>
            <a:ext cx="0" cy="174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>
            <a:off x="4937125" y="836613"/>
            <a:ext cx="0" cy="258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1035050" y="782638"/>
            <a:ext cx="7938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42988" y="952500"/>
            <a:ext cx="898525" cy="24425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44763" y="952500"/>
            <a:ext cx="701675" cy="24425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641725" y="952500"/>
            <a:ext cx="601663" cy="24425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27984" y="908720"/>
            <a:ext cx="495300" cy="28803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87923"/>
            <a:ext cx="8008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- 1                                   o                                      +1                   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Współczynniki Pearsona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Konkluzje</a:t>
            </a:r>
            <a:endParaRPr lang="pl-P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Konkluzje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507288" cy="532859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pl-PL" sz="2400" dirty="0" smtClean="0"/>
              <a:t>Sektory funkcjonując niezależnie wchodzą w różne relacje: współpracują, konkurują lub oczekują uporządkowania procesów planowania i zarządzania przestrzenią morską.</a:t>
            </a:r>
          </a:p>
          <a:p>
            <a:pPr marL="514350" indent="-514350">
              <a:buAutoNum type="arabicPeriod"/>
            </a:pPr>
            <a:r>
              <a:rPr lang="pl-PL" sz="2400" dirty="0" smtClean="0"/>
              <a:t>W podjętej próbie oceny tych relacji w formie korelacji (</a:t>
            </a:r>
            <a:r>
              <a:rPr lang="pl-PL" sz="2400" i="1" dirty="0" err="1" smtClean="0"/>
              <a:t>ceteris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paribus</a:t>
            </a:r>
            <a:r>
              <a:rPr lang="pl-PL" sz="2400" i="1" dirty="0" smtClean="0"/>
              <a:t>) </a:t>
            </a:r>
            <a:r>
              <a:rPr lang="pl-PL" sz="2400" dirty="0" smtClean="0"/>
              <a:t>dominują  związki słabych lub wręcz zerowych powiązań, a trudno doszukać się </a:t>
            </a:r>
            <a:r>
              <a:rPr lang="pl-PL" sz="2400" smtClean="0"/>
              <a:t>efektów synergii.</a:t>
            </a:r>
            <a:endParaRPr lang="pl-PL" sz="2400" dirty="0" smtClean="0"/>
          </a:p>
          <a:p>
            <a:pPr marL="514350" indent="-514350">
              <a:buAutoNum type="arabicPeriod"/>
            </a:pPr>
            <a:r>
              <a:rPr lang="pl-PL" sz="2400" dirty="0" smtClean="0"/>
              <a:t>Pojawia się problem ekonomiczno- etyczno- społeczny: czy korzyści finansowe korzystania z Bałtyku nie generują jednak zbyt wysokich kosztów alternatywnych, których efektem jest stopniowa degradacja Morza Bałtyckiego?</a:t>
            </a:r>
          </a:p>
          <a:p>
            <a:pPr marL="514350" indent="-514350">
              <a:buNone/>
            </a:pPr>
            <a:r>
              <a:rPr lang="pl-PL" sz="2400" dirty="0" smtClean="0"/>
              <a:t>4.    Teza, która pojawia się w literaturze ,że Bałtyk to „umierające dobro wspólne” jest w odbiorze kontrowersyjna, lecz w dużym stopniu prawdziwa.</a:t>
            </a:r>
          </a:p>
          <a:p>
            <a:pPr marL="514350" indent="-514350">
              <a:buAutoNum type="arabicPeriod" startAt="4"/>
            </a:pPr>
            <a:endParaRPr lang="pl-PL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Polska część Bałtyku</a:t>
            </a:r>
            <a:endParaRPr lang="pl-PL" b="1" dirty="0"/>
          </a:p>
        </p:txBody>
      </p:sp>
      <p:pic>
        <p:nvPicPr>
          <p:cNvPr id="1026" name="Picture 2" descr="C:\Users\Edward\Desktop\images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6696744" cy="4824536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 flipH="1">
            <a:off x="7380312" y="2967335"/>
            <a:ext cx="1368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510 km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 12 mil</a:t>
            </a:r>
            <a:endParaRPr lang="pl-PL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33 tys. </a:t>
            </a:r>
            <a:r>
              <a:rPr lang="pl-PL" b="1" dirty="0" smtClean="0"/>
              <a:t>km</a:t>
            </a:r>
            <a:r>
              <a:rPr lang="pl-PL" b="1" baseline="30000" dirty="0" smtClean="0"/>
              <a:t>2</a:t>
            </a:r>
            <a:endParaRPr lang="pl-PL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dirty="0" smtClean="0">
                <a:latin typeface="+mj-lt"/>
                <a:cs typeface="Arial" pitchFamily="34" charset="0"/>
              </a:rPr>
              <a:t>= </a:t>
            </a:r>
            <a:r>
              <a:rPr lang="pl-PL" b="1" dirty="0" smtClean="0">
                <a:latin typeface="+mj-lt"/>
                <a:cs typeface="Arial" pitchFamily="34" charset="0"/>
              </a:rPr>
              <a:t>8,5%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+mj-lt"/>
                <a:cs typeface="Arial" pitchFamily="34" charset="0"/>
              </a:rPr>
              <a:t>       Bałtyku</a:t>
            </a:r>
            <a:endParaRPr lang="pl-PL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Wstęp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2859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W kategorii globalnej Morze Bałtyckie jest  małym akwenem , ale unikalnym ekologicznie.</a:t>
            </a:r>
          </a:p>
          <a:p>
            <a:pPr marL="514350" indent="-514350">
              <a:buAutoNum type="arabicPeriod"/>
            </a:pPr>
            <a:r>
              <a:rPr lang="pl-PL" dirty="0" smtClean="0"/>
              <a:t>Wraz ze wzrostem aktywności ludzkiej (antropopresji) staje się coraz bardziej zatłoczone. Wzrost ten prowadzi do rosnącej rywalizacji o przestrzeń oraz ograniczone zasoby, ze szkodą dla środowiska. </a:t>
            </a:r>
          </a:p>
          <a:p>
            <a:pPr marL="514350" indent="-514350">
              <a:buAutoNum type="arabicPeriod"/>
            </a:pPr>
            <a:r>
              <a:rPr lang="pl-PL" dirty="0" smtClean="0"/>
              <a:t>Referat przedstawia podstawowe sektory gospodarki morskiej na  odcinku Południowego Bałtyku i ich wpływ na ekosystem bałtycki, a w konkluzji sygnalizuje do działań proekologicznych, aby zmniejszyć stan istniejących zagrożeń. 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I. Sektory w okolicy Kołobrzegu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1.  Port morski Kołobrzeg</a:t>
            </a:r>
          </a:p>
          <a:p>
            <a:pPr>
              <a:buNone/>
            </a:pPr>
            <a:r>
              <a:rPr lang="pl-PL" dirty="0" smtClean="0"/>
              <a:t>  2.  Żegluga trampowa</a:t>
            </a:r>
          </a:p>
          <a:p>
            <a:pPr>
              <a:buNone/>
            </a:pPr>
            <a:r>
              <a:rPr lang="pl-PL" dirty="0" smtClean="0"/>
              <a:t>  3.  Przeładunki</a:t>
            </a:r>
          </a:p>
          <a:p>
            <a:pPr>
              <a:buNone/>
            </a:pPr>
            <a:r>
              <a:rPr lang="pl-PL" dirty="0" smtClean="0"/>
              <a:t>  4.  Rybołówstwo morskie</a:t>
            </a:r>
          </a:p>
          <a:p>
            <a:pPr>
              <a:buNone/>
            </a:pPr>
            <a:r>
              <a:rPr lang="pl-PL" dirty="0" smtClean="0"/>
              <a:t>  5.  Turystyka morska, jachting, wędkarstwo</a:t>
            </a:r>
          </a:p>
          <a:p>
            <a:pPr>
              <a:buNone/>
            </a:pPr>
            <a:r>
              <a:rPr lang="pl-PL" dirty="0" smtClean="0"/>
              <a:t>  6.  Zabudowa i infrastruktura brzegowa</a:t>
            </a:r>
          </a:p>
          <a:p>
            <a:pPr>
              <a:buNone/>
            </a:pPr>
            <a:r>
              <a:rPr lang="pl-PL" dirty="0" smtClean="0"/>
              <a:t>  7.  Funkcja militarna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Port morski Kołobrzeg</a:t>
            </a:r>
            <a:endParaRPr lang="pl-PL" b="1" dirty="0"/>
          </a:p>
        </p:txBody>
      </p:sp>
      <p:pic>
        <p:nvPicPr>
          <p:cNvPr id="1026" name="Picture 2" descr="C:\Users\Edward\Desktop\port_kolobrzeg_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7056784" cy="439248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115616" y="126876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 smtClean="0"/>
              <a:t>Funkcje: handlowa, rybacka, pasażerska, jachtowa, wojskowa, stoczniowa</a:t>
            </a:r>
          </a:p>
          <a:p>
            <a:pPr algn="ctr"/>
            <a:r>
              <a:rPr lang="pl-PL" b="1" dirty="0" smtClean="0"/>
              <a:t>4.704,36 m nabrzeży,  668 m przeładunkowych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Transport morski – żegluga trampowa</a:t>
            </a:r>
            <a:br>
              <a:rPr lang="pl-PL" b="1" dirty="0" smtClean="0"/>
            </a:br>
            <a:r>
              <a:rPr lang="pl-PL" sz="1800" b="1" dirty="0" smtClean="0"/>
              <a:t>Żegluga od portu do portu; wieloletnia tradycja portu; 1976-2002 w gestii PŻB – 30 statków</a:t>
            </a:r>
            <a:br>
              <a:rPr lang="pl-PL" sz="1800" b="1" dirty="0" smtClean="0"/>
            </a:br>
            <a:r>
              <a:rPr lang="pl-PL" sz="1800" b="1" dirty="0" smtClean="0"/>
              <a:t>Maksymalne parametry statków: długość  100 m, szerokość  15 m, zanurzenie  5 m</a:t>
            </a:r>
            <a:endParaRPr lang="pl-PL" sz="1800" b="1" dirty="0"/>
          </a:p>
        </p:txBody>
      </p:sp>
      <p:pic>
        <p:nvPicPr>
          <p:cNvPr id="3" name="Picture 2" descr="C:\Users\Edward\Desktop\port-kolobrz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416824" cy="4136057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Funkcja handlowa portu </a:t>
            </a:r>
            <a:r>
              <a:rPr lang="pl-PL" b="1" smtClean="0"/>
              <a:t>- przeładunki</a:t>
            </a:r>
            <a:endParaRPr lang="pl-PL" b="1" dirty="0"/>
          </a:p>
        </p:txBody>
      </p:sp>
      <p:pic>
        <p:nvPicPr>
          <p:cNvPr id="1026" name="Picture 2" descr="C:\Users\Edward\Desktop\pobrane (2)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032448" cy="2664296"/>
          </a:xfrm>
          <a:prstGeom prst="rect">
            <a:avLst/>
          </a:prstGeom>
          <a:noFill/>
        </p:spPr>
      </p:pic>
      <p:pic>
        <p:nvPicPr>
          <p:cNvPr id="3" name="Picture 2" descr="C:\Users\Edward\Desktop\pobrane (1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3096344" cy="2672705"/>
          </a:xfrm>
          <a:prstGeom prst="rect">
            <a:avLst/>
          </a:prstGeom>
          <a:noFill/>
        </p:spPr>
      </p:pic>
      <p:pic>
        <p:nvPicPr>
          <p:cNvPr id="4" name="Picture 2" descr="C:\Users\Edward\Desktop\drewno1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4104456" cy="2088232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6444208" y="4293096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2014   -  132 tys. t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2015   -  107 tys. t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2016   -  132 tys. t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2017   -  201 tys. t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2018   -  293 tys. t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2019   -  254 tys. t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2020   -  140 tys. t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2021   -  173 tys. t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794</Words>
  <Application>Microsoft Office PowerPoint</Application>
  <PresentationFormat>Pokaz na ekranie (4:3)</PresentationFormat>
  <Paragraphs>181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Sektory wykorzystania przestrzeni morskiej i ich wpływ na środowisko dr  Edward Wiśniewski    Regionalne Stowarzyszenie Turystyczno-Uzdrowiskowe w Kołobrzegu</vt:lpstr>
      <vt:lpstr>Plan prezentacji </vt:lpstr>
      <vt:lpstr>Morze Bałtyckie</vt:lpstr>
      <vt:lpstr>Polska część Bałtyku</vt:lpstr>
      <vt:lpstr>Wstęp</vt:lpstr>
      <vt:lpstr>I. Sektory w okolicy Kołobrzegu</vt:lpstr>
      <vt:lpstr>Port morski Kołobrzeg</vt:lpstr>
      <vt:lpstr>Transport morski – żegluga trampowa Żegluga od portu do portu; wieloletnia tradycja portu; 1976-2002 w gestii PŻB – 30 statków Maksymalne parametry statków: długość  100 m, szerokość  15 m, zanurzenie  5 m</vt:lpstr>
      <vt:lpstr>Funkcja handlowa portu - przeładunki</vt:lpstr>
      <vt:lpstr>   Transport morski – żegluga promowa Polska Żegluga Bałtycka S.A. Kołobrzeg  - Gdańsk - Świnoujście   </vt:lpstr>
      <vt:lpstr>Funkcja rybacka -rybołówstwo morskie</vt:lpstr>
      <vt:lpstr>Funkcja pasażerska: turystyka morska, jachting, rekreacja</vt:lpstr>
      <vt:lpstr>Wędkarstwo morskie</vt:lpstr>
      <vt:lpstr>Statystyka portu Kołobrzeg</vt:lpstr>
      <vt:lpstr>Zabudowa i infrastruktura brzegowa Spektakularne inwestycje: wejście do portu (2000-2010) – Hydrobudowa SA, poszerzenie plaż kołobrzeskich  o 40 m (refulacja, opaski, promenada Jana Szymańskiego )   </vt:lpstr>
      <vt:lpstr>Funkcja militarna Port wojenny, kutry torpedowe; stanowi bazę okrętów Marynarki Wojennej, którą zarządza  oddział logistyczny Komendy Portu Wojennego Świnoujście. 31.12.2006. rozformowano Komendę Portu Wojennego Kołobrzeg</vt:lpstr>
      <vt:lpstr>II. Sektory oddalone od Kołobrzegu</vt:lpstr>
      <vt:lpstr>Farmy wiatrowe na Bałtyku Sektor offshare wind. Pierwsze w Danii w 1991 roku. W Polsce bardzo dobre warunki wiatrowe i lokalizacyjne na Bałtyku. Inwestycje: Grupa PGE realizuje 3 projekty – Baltica 2, Baltica 3 i Baltica 1 (w 2026/2027 roku moc 3,5 GW), Grupa Orlen + Lotos i PGNiG (1,2 GW) oraz port obsługi farm wiatrowych w Świnoujściu; podmiot prywatny Polenergia + norweski Equinor projektuje farmy Bałtyk I, II i III ( 3GW). </vt:lpstr>
      <vt:lpstr>Lokalizacja farm wiatrowych  na Południowym Bałtyku</vt:lpstr>
      <vt:lpstr>Wydobycie ropy naftowej i gazu Górnictwem morskim zajmuje się Lotos Petrobaltic; działa w wschodniej części WSE Polski. Złoża B3 i B8. Platformy 70 m: część top drive (świdry, rury) i odwierty. Polska ropa i gaz są na głębokości 2,2 km</vt:lpstr>
      <vt:lpstr>Rurociągi i kable energetyczne 1.X.2022. gazociąg Baltic Pipe (900 km): docelowa moc przesyłowa w kierunku Polski – ok. 10 mld m3   rocznie. Gazociąg Północny (Nord Stream 1) z Wyborga do Greifswaldu: długość 1222 km. 26.IX.2022. stwierdzono wycieki. Sabotaż ? Harmony Link – kabel podwodny Polska-Litwa. </vt:lpstr>
      <vt:lpstr>Rurociąg Nord Stream I i II</vt:lpstr>
      <vt:lpstr>Zanieczyszczenia przemysłowe i statkowe Ok. 10% wszystkich węglowodorów olejowych pochodzi z nielegalnych zrzutów ze statków. Poprzez rzeki ścieki komunalne, zanieczyszczenia przemysłowe, pestycydy, detergenty. Ustawa o odbiorze odpadów ze statków z 2002 roku. Konwencja Marpol 73/78.</vt:lpstr>
      <vt:lpstr>Zanieczyszczenia rolnicze Bałtyku W zlewni Bałtyku stosowane są nawozy chemiczne i organiczne oraz pestycydy. Z pól do rzek spływają miogeny: związki azotu i fosforu oraz BZT5. Prowadzi to do eutrofizacji. W efekcie sinice, dywany glonowe.</vt:lpstr>
      <vt:lpstr>Glonowe dywany na Bałtyku</vt:lpstr>
      <vt:lpstr>III. Pozostałe segmenty/problemy Bałtyku</vt:lpstr>
      <vt:lpstr>Akwakultura</vt:lpstr>
      <vt:lpstr>Akwakultura Bardzo ważne jest, aby było zrównoważone rybołówstwo (hodowla nie kosztem rybaków). Duża ingerencja Unii Europejskiej : kwoty połowowe, likwidacja kutrów rybackich, dotacje na akwakulturę.</vt:lpstr>
      <vt:lpstr>Morskie obszary chronione Dwie ustawy o ochronie przyrody . Parki narodowe, krajowe, rezerwaty przyrody pokrywają ok. 24% polskich wód Bałtyku. Natura 2000. Konwencja Helsińska z 1992 roku o ochronie obszaru Bałtyku. Bałtycki Plan Działania  BSPA (Baltic Sea Action Plan) :(mapy dna, listy siedlisk). Korytarze ekologiczne Helcom MPA. </vt:lpstr>
      <vt:lpstr>Broń chemiczna na dnie morza</vt:lpstr>
      <vt:lpstr>Zmiany klimatu Działalność człowieka doprowadziła do ogrzania atmosfery, wód i lądów. Bałtyk jest morzem płytkim, mało słonym, zamkniętym. Zaobserwowano wzrost średniej temperatury w krajach bałtyckich o 0,08 C, a wody w Bałtyku o 1,5 C. Ponadto zauważa się wezbranie wód w Bałtyku.</vt:lpstr>
      <vt:lpstr>Wpływ zmian klimatu na sektory</vt:lpstr>
      <vt:lpstr>IV. Konflikty i zgodność pomiędzy sektorami (korelacje)</vt:lpstr>
      <vt:lpstr>Konkluzje</vt:lpstr>
      <vt:lpstr>Konkluzje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Edward</dc:creator>
  <cp:lastModifiedBy>Edward</cp:lastModifiedBy>
  <cp:revision>220</cp:revision>
  <dcterms:created xsi:type="dcterms:W3CDTF">2023-01-09T17:27:46Z</dcterms:created>
  <dcterms:modified xsi:type="dcterms:W3CDTF">2023-02-14T14:47:17Z</dcterms:modified>
</cp:coreProperties>
</file>